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1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6858000" cx="9144000"/>
  <p:notesSz cx="6858000" cy="9144000"/>
  <p:embeddedFontLst>
    <p:embeddedFont>
      <p:font typeface="Tahoma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864F894-35DF-4AD7-A467-99F352EE3631}">
  <a:tblStyle styleId="{D864F894-35DF-4AD7-A467-99F352EE363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F6EF"/>
          </a:solidFill>
        </a:fill>
      </a:tcStyle>
    </a:wholeTbl>
    <a:band1H>
      <a:tcTxStyle/>
      <a:tcStyle>
        <a:fill>
          <a:solidFill>
            <a:srgbClr val="CAECDD"/>
          </a:solidFill>
        </a:fill>
      </a:tcStyle>
    </a:band1H>
    <a:band2H>
      <a:tcTxStyle/>
    </a:band2H>
    <a:band1V>
      <a:tcTxStyle/>
      <a:tcStyle>
        <a:fill>
          <a:solidFill>
            <a:srgbClr val="CAECDD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ahoma-bold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Tahoma-regular.fntdata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 txBox="1"/>
          <p:nvPr>
            <p:ph idx="2" type="hdr"/>
          </p:nvPr>
        </p:nvSpPr>
        <p:spPr>
          <a:xfrm>
            <a:off x="0" y="0"/>
            <a:ext cx="2967038" cy="4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0" type="dt"/>
          </p:nvPr>
        </p:nvSpPr>
        <p:spPr>
          <a:xfrm>
            <a:off x="3884613" y="0"/>
            <a:ext cx="2967037" cy="4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/>
          <p:nvPr>
            <p:ph idx="3" type="sldImg"/>
          </p:nvPr>
        </p:nvSpPr>
        <p:spPr>
          <a:xfrm>
            <a:off x="1143000" y="685800"/>
            <a:ext cx="456723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n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n"/>
          <p:cNvSpPr txBox="1"/>
          <p:nvPr>
            <p:ph idx="11" type="ftr"/>
          </p:nvPr>
        </p:nvSpPr>
        <p:spPr>
          <a:xfrm>
            <a:off x="0" y="8685213"/>
            <a:ext cx="2967038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n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2725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2725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:notes"/>
          <p:cNvSpPr/>
          <p:nvPr>
            <p:ph idx="2" type="sldImg"/>
          </p:nvPr>
        </p:nvSpPr>
        <p:spPr>
          <a:xfrm>
            <a:off x="1143000" y="685800"/>
            <a:ext cx="456723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2725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</a:pPr>
            <a:fld id="{00000000-1234-1234-1234-123412341234}" type="slidenum">
              <a:rPr b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3:notes"/>
          <p:cNvSpPr/>
          <p:nvPr>
            <p:ph idx="2" type="sldImg"/>
          </p:nvPr>
        </p:nvSpPr>
        <p:spPr>
          <a:xfrm>
            <a:off x="1143000" y="685800"/>
            <a:ext cx="4570413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2725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1143000" y="685800"/>
            <a:ext cx="4570413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9" name="Google Shape;159;p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2725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143000" y="685800"/>
            <a:ext cx="4570413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2725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6:notes"/>
          <p:cNvSpPr/>
          <p:nvPr>
            <p:ph idx="2" type="sldImg"/>
          </p:nvPr>
        </p:nvSpPr>
        <p:spPr>
          <a:xfrm>
            <a:off x="1143000" y="685800"/>
            <a:ext cx="4570413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2725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7:notes"/>
          <p:cNvSpPr/>
          <p:nvPr>
            <p:ph idx="2" type="sldImg"/>
          </p:nvPr>
        </p:nvSpPr>
        <p:spPr>
          <a:xfrm>
            <a:off x="1143000" y="685800"/>
            <a:ext cx="4570413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2725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Times New Roman"/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143000" y="685800"/>
            <a:ext cx="4570413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1143000" y="685800"/>
            <a:ext cx="456723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:notes"/>
          <p:cNvSpPr/>
          <p:nvPr>
            <p:ph idx="2" type="sldImg"/>
          </p:nvPr>
        </p:nvSpPr>
        <p:spPr>
          <a:xfrm>
            <a:off x="1143000" y="685800"/>
            <a:ext cx="456723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1:notes"/>
          <p:cNvSpPr/>
          <p:nvPr>
            <p:ph idx="2" type="sldImg"/>
          </p:nvPr>
        </p:nvSpPr>
        <p:spPr>
          <a:xfrm>
            <a:off x="1143000" y="685800"/>
            <a:ext cx="456723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">
  <p:cSld name="Custom Layou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685800" y="4191000"/>
            <a:ext cx="8148638" cy="1062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685800" y="4191000"/>
            <a:ext cx="8148638" cy="1062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685800" y="4191000"/>
            <a:ext cx="8148638" cy="1062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1" type="body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2" type="body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85800" y="4191000"/>
            <a:ext cx="8148638" cy="1062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0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1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type="title"/>
          </p:nvPr>
        </p:nvSpPr>
        <p:spPr>
          <a:xfrm>
            <a:off x="685800" y="4191000"/>
            <a:ext cx="8148638" cy="1062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12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 rot="5400000">
            <a:off x="5633244" y="2975769"/>
            <a:ext cx="4351338" cy="205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 rot="5400000">
            <a:off x="1454150" y="1000125"/>
            <a:ext cx="4351338" cy="6002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685800" y="2514600"/>
            <a:ext cx="7386638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685800" y="2514600"/>
            <a:ext cx="3616325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8"/>
          <p:cNvSpPr txBox="1"/>
          <p:nvPr>
            <p:ph idx="2" type="body"/>
          </p:nvPr>
        </p:nvSpPr>
        <p:spPr>
          <a:xfrm>
            <a:off x="4454525" y="2514600"/>
            <a:ext cx="3617913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9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9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20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2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22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22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23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23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 rot="5400000">
            <a:off x="2705100" y="495300"/>
            <a:ext cx="3348038" cy="7386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24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 rot="5400000">
            <a:off x="4865688" y="2655887"/>
            <a:ext cx="4567238" cy="18462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 rot="5400000">
            <a:off x="1096169" y="885031"/>
            <a:ext cx="4567238" cy="5387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5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"/>
          <p:cNvSpPr txBox="1"/>
          <p:nvPr>
            <p:ph type="title"/>
          </p:nvPr>
        </p:nvSpPr>
        <p:spPr>
          <a:xfrm>
            <a:off x="685800" y="4191000"/>
            <a:ext cx="8148638" cy="1062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/>
          <p:nvPr/>
        </p:nvSpPr>
        <p:spPr>
          <a:xfrm>
            <a:off x="685800" y="5410200"/>
            <a:ext cx="8148638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Click to add text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685800" y="2514600"/>
            <a:ext cx="7386638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5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0" type="dt"/>
          </p:nvPr>
        </p:nvSpPr>
        <p:spPr>
          <a:xfrm>
            <a:off x="457200" y="6245225"/>
            <a:ext cx="2128838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9" name="Google Shape;59;p14"/>
          <p:cNvCxnSpPr/>
          <p:nvPr/>
        </p:nvCxnSpPr>
        <p:spPr>
          <a:xfrm>
            <a:off x="7924800" y="6248400"/>
            <a:ext cx="1588" cy="304800"/>
          </a:xfrm>
          <a:prstGeom prst="straightConnector1">
            <a:avLst/>
          </a:prstGeom>
          <a:noFill/>
          <a:ln cap="sq" cmpd="sng" w="9525">
            <a:solidFill>
              <a:srgbClr val="751B68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0" name="Google Shape;60;p14"/>
          <p:cNvCxnSpPr/>
          <p:nvPr/>
        </p:nvCxnSpPr>
        <p:spPr>
          <a:xfrm>
            <a:off x="5257800" y="6248400"/>
            <a:ext cx="1588" cy="304800"/>
          </a:xfrm>
          <a:prstGeom prst="straightConnector1">
            <a:avLst/>
          </a:prstGeom>
          <a:noFill/>
          <a:ln cap="sq" cmpd="sng" w="9525">
            <a:solidFill>
              <a:srgbClr val="751B68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title"/>
          </p:nvPr>
        </p:nvSpPr>
        <p:spPr>
          <a:xfrm>
            <a:off x="533400" y="4267200"/>
            <a:ext cx="8229600" cy="167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 Architecture</a:t>
            </a:r>
            <a:br>
              <a:rPr b="1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 - Week 3 Review</a:t>
            </a:r>
            <a:b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6"/>
          <p:cNvSpPr/>
          <p:nvPr/>
        </p:nvSpPr>
        <p:spPr>
          <a:xfrm>
            <a:off x="228600" y="914400"/>
            <a:ext cx="4572000" cy="674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ing. Edwin Steffens</a:t>
            </a:r>
            <a:endParaRPr/>
          </a:p>
          <a:p>
            <a:pPr indent="0" lvl="0" marL="0" marR="0" rtl="0" algn="l">
              <a:spcBef>
                <a:spcPts val="688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Practical lecturer – Informatics Institute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Multiplier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xecuter - SIM-PL V2.3.0 (Untitled)" id="142" name="Google Shape;142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0824" y="2514600"/>
            <a:ext cx="6136589" cy="3348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idx="1" type="body"/>
          </p:nvPr>
        </p:nvSpPr>
        <p:spPr>
          <a:xfrm>
            <a:off x="1371600" y="2514600"/>
            <a:ext cx="2209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binary multiplication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0x59 and 0x14</a:t>
            </a:r>
            <a:endParaRPr/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1011001</a:t>
            </a:r>
            <a:endParaRPr/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0010100</a:t>
            </a:r>
            <a:endParaRPr/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---------</a:t>
            </a:r>
            <a:endParaRPr/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101100100</a:t>
            </a:r>
            <a:endParaRPr/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10110010000</a:t>
            </a:r>
            <a:endParaRPr/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-------------</a:t>
            </a:r>
            <a:endParaRPr/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11011110100</a:t>
            </a:r>
            <a:endParaRPr/>
          </a:p>
          <a:p>
            <a:pPr indent="-342900" lvl="0" marL="342900" marR="0" rtl="0" algn="ctr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8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 architecture</a:t>
            </a:r>
            <a:endParaRPr/>
          </a:p>
        </p:txBody>
      </p:sp>
      <p:sp>
        <p:nvSpPr>
          <p:cNvPr id="150" name="Google Shape;150;p28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8"/>
          <p:cNvSpPr txBox="1"/>
          <p:nvPr/>
        </p:nvSpPr>
        <p:spPr>
          <a:xfrm>
            <a:off x="614362" y="1322232"/>
            <a:ext cx="7386638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 – By Hand - Assignment 1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8"/>
          <p:cNvSpPr txBox="1"/>
          <p:nvPr/>
        </p:nvSpPr>
        <p:spPr>
          <a:xfrm>
            <a:off x="4823791" y="2514600"/>
            <a:ext cx="2057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binary division 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 /8</a:t>
            </a:r>
            <a:endParaRPr/>
          </a:p>
          <a:p>
            <a:pPr indent="-342900" lvl="0" marL="342900" marR="0" rtl="0" algn="ctr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676DE"/>
              </a:solidFill>
              <a:latin typeface="Droid Sans Mono"/>
              <a:ea typeface="Droid Sans Mono"/>
              <a:cs typeface="Droid Sans Mono"/>
              <a:sym typeface="Droid Sans Mono"/>
            </a:endParaRPr>
          </a:p>
          <a:p>
            <a:pPr indent="-342900" lvl="0" marL="342900" marR="0" rtl="0" algn="ctr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8"/>
          <p:cNvSpPr/>
          <p:nvPr/>
        </p:nvSpPr>
        <p:spPr>
          <a:xfrm>
            <a:off x="1371600" y="2362200"/>
            <a:ext cx="2514600" cy="411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8"/>
          <p:cNvSpPr/>
          <p:nvPr/>
        </p:nvSpPr>
        <p:spPr>
          <a:xfrm>
            <a:off x="4572000" y="3427274"/>
            <a:ext cx="281940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1000/100011\100.011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    -1000 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7676DE"/>
              </a:buClr>
              <a:buSzPts val="1800"/>
              <a:buFont typeface="Droid Sans Mono"/>
              <a:buChar char="-"/>
            </a:pPr>
            <a:r>
              <a:rPr lang="en-US" sz="1800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--------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      0001100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7676DE"/>
              </a:buClr>
              <a:buSzPts val="1800"/>
              <a:buFont typeface="Droid Sans Mono"/>
              <a:buChar char="-"/>
            </a:pPr>
            <a:r>
              <a:rPr lang="en-US" sz="1800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       1000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7676DE"/>
              </a:buClr>
              <a:buSzPts val="1800"/>
              <a:buFont typeface="Droid Sans Mono"/>
              <a:buChar char="-"/>
            </a:pPr>
            <a:r>
              <a:rPr lang="en-US" sz="1800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-----------</a:t>
            </a:r>
            <a:endParaRPr sz="1800">
              <a:solidFill>
                <a:srgbClr val="7676DE"/>
              </a:solidFill>
              <a:latin typeface="Droid Sans Mono"/>
              <a:ea typeface="Droid Sans Mono"/>
              <a:cs typeface="Droid Sans Mono"/>
              <a:sym typeface="Droid Sans Mono"/>
            </a:endParaRPr>
          </a:p>
        </p:txBody>
      </p:sp>
      <p:sp>
        <p:nvSpPr>
          <p:cNvPr id="155" name="Google Shape;155;p28"/>
          <p:cNvSpPr/>
          <p:nvPr/>
        </p:nvSpPr>
        <p:spPr>
          <a:xfrm>
            <a:off x="4267200" y="2362200"/>
            <a:ext cx="3170583" cy="342661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idx="1" type="body"/>
          </p:nvPr>
        </p:nvSpPr>
        <p:spPr>
          <a:xfrm>
            <a:off x="1140618" y="2334971"/>
            <a:ext cx="7317581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Floating point notation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Number: </a:t>
            </a:r>
            <a:r>
              <a:rPr b="0" i="0" lang="en-US" sz="1600" u="none" cap="none" strike="noStrike">
                <a:solidFill>
                  <a:srgbClr val="7676DE"/>
                </a:solidFill>
                <a:latin typeface="Arial"/>
                <a:ea typeface="Arial"/>
                <a:cs typeface="Arial"/>
                <a:sym typeface="Arial"/>
              </a:rPr>
              <a:t>-214.625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9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 architecture</a:t>
            </a:r>
            <a:endParaRPr/>
          </a:p>
        </p:txBody>
      </p:sp>
      <p:sp>
        <p:nvSpPr>
          <p:cNvPr id="163" name="Google Shape;163;p29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9"/>
          <p:cNvSpPr txBox="1"/>
          <p:nvPr/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Assignment 1</a:t>
            </a:r>
            <a:endParaRPr b="1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5" name="Google Shape;165;p29"/>
          <p:cNvGraphicFramePr/>
          <p:nvPr/>
        </p:nvGraphicFramePr>
        <p:xfrm>
          <a:off x="1064419" y="3429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{D864F894-35DF-4AD7-A467-99F352EE3631}</a:tableStyleId>
              </a:tblPr>
              <a:tblGrid>
                <a:gridCol w="791150"/>
                <a:gridCol w="2540400"/>
                <a:gridCol w="3676475"/>
              </a:tblGrid>
              <a:tr h="3708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IEEE FP Single precision</a:t>
                      </a:r>
                      <a:endParaRPr sz="1800"/>
                    </a:p>
                  </a:txBody>
                  <a:tcPr marT="45725" marB="45725" marR="91450" marL="91450"/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32 bits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Sign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Exponent (8)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Fraction (23)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1000 0110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1010 1101 0100 0000 0000 000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166" name="Google Shape;166;p29"/>
          <p:cNvGraphicFramePr/>
          <p:nvPr/>
        </p:nvGraphicFramePr>
        <p:xfrm>
          <a:off x="1047854" y="481348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{D864F894-35DF-4AD7-A467-99F352EE3631}</a:tableStyleId>
              </a:tblPr>
              <a:tblGrid>
                <a:gridCol w="780950"/>
                <a:gridCol w="2514600"/>
                <a:gridCol w="3733800"/>
              </a:tblGrid>
              <a:tr h="3708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IEEE FP Double precision</a:t>
                      </a:r>
                      <a:endParaRPr sz="1800"/>
                    </a:p>
                  </a:txBody>
                  <a:tcPr marT="45725" marB="45725" marR="91450" marL="91450"/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64 bits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Sign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Exponent (11)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Fraction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100 0000 0110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1010110101000000000000000000000000000000000000000000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685800" y="2552700"/>
            <a:ext cx="7386638" cy="3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SingleCycle program using MULT instruction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				ORI  $1, $0, 0x3 		# Load 3 in reg 1</a:t>
            </a:r>
            <a:endParaRPr b="0" i="0" sz="1400" u="none" cap="none" strike="noStrike">
              <a:solidFill>
                <a:srgbClr val="7676DE"/>
              </a:solidFill>
              <a:latin typeface="Droid Sans Mono"/>
              <a:ea typeface="Droid Sans Mono"/>
              <a:cs typeface="Droid Sans Mono"/>
              <a:sym typeface="Droid Sans Mono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				ORI  $2, $0, 0x4 		# Load 4 in reg 2</a:t>
            </a:r>
            <a:endParaRPr b="0" i="0" sz="1400" u="none" cap="none" strike="noStrike">
              <a:solidFill>
                <a:srgbClr val="7676DE"/>
              </a:solidFill>
              <a:latin typeface="Droid Sans Mono"/>
              <a:ea typeface="Droid Sans Mono"/>
              <a:cs typeface="Droid Sans Mono"/>
              <a:sym typeface="Droid Sans Mono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				MULT $2, $1 			# Multiply 4 and 3</a:t>
            </a:r>
            <a:endParaRPr b="0" i="0" sz="1400" u="none" cap="none" strike="noStrike">
              <a:solidFill>
                <a:srgbClr val="7676DE"/>
              </a:solidFill>
              <a:latin typeface="Droid Sans Mono"/>
              <a:ea typeface="Droid Sans Mono"/>
              <a:cs typeface="Droid Sans Mono"/>
              <a:sym typeface="Droid Sans Mono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				MFLO $3 				# Retrieve the result</a:t>
            </a:r>
            <a:endParaRPr b="0" i="0" sz="1400" u="none" cap="none" strike="noStrike">
              <a:solidFill>
                <a:srgbClr val="7676DE"/>
              </a:solidFill>
              <a:latin typeface="Droid Sans Mono"/>
              <a:ea typeface="Droid Sans Mono"/>
              <a:cs typeface="Droid Sans Mono"/>
              <a:sym typeface="Droid Sans Mono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676DE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676D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Compare the CPI of both programs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7676DE"/>
                </a:solidFill>
                <a:latin typeface="Arial"/>
                <a:ea typeface="Arial"/>
                <a:cs typeface="Arial"/>
                <a:sym typeface="Arial"/>
              </a:rPr>
              <a:t>CPI = 1</a:t>
            </a:r>
            <a:endParaRPr b="0" i="0" sz="1600" u="none" cap="none" strike="noStrike">
              <a:solidFill>
                <a:srgbClr val="7676D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0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 architecture</a:t>
            </a:r>
            <a:endParaRPr/>
          </a:p>
        </p:txBody>
      </p:sp>
      <p:sp>
        <p:nvSpPr>
          <p:cNvPr id="174" name="Google Shape;174;p30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0"/>
          <p:cNvSpPr txBox="1"/>
          <p:nvPr/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Software solution</a:t>
            </a:r>
            <a:endParaRPr b="1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685800" y="2514600"/>
            <a:ext cx="7386638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can you say about the CPI on one multiply instruction?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7676DE"/>
                </a:solidFill>
                <a:latin typeface="Arial"/>
                <a:ea typeface="Arial"/>
                <a:cs typeface="Arial"/>
                <a:sym typeface="Arial"/>
              </a:rPr>
              <a:t>CPI &gt; 1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about the control lines and datalines?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7676DE"/>
                </a:solidFill>
                <a:latin typeface="Arial"/>
                <a:ea typeface="Arial"/>
                <a:cs typeface="Arial"/>
                <a:sym typeface="Arial"/>
              </a:rPr>
              <a:t>5 input control lines. Extend the databus. 1 output line ie the ready bit.</a:t>
            </a:r>
            <a:endParaRPr b="0" i="0" sz="1600" u="none" cap="none" strike="noStrike">
              <a:solidFill>
                <a:srgbClr val="7676D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1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 architecture</a:t>
            </a:r>
            <a:endParaRPr/>
          </a:p>
        </p:txBody>
      </p:sp>
      <p:sp>
        <p:nvSpPr>
          <p:cNvPr id="183" name="Google Shape;183;p31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1"/>
          <p:cNvSpPr txBox="1"/>
          <p:nvPr/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Hardware solution</a:t>
            </a:r>
            <a:endParaRPr b="1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/>
          <p:nvPr>
            <p:ph idx="1" type="body"/>
          </p:nvPr>
        </p:nvSpPr>
        <p:spPr>
          <a:xfrm>
            <a:off x="685800" y="2562639"/>
            <a:ext cx="7386638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the effect on the Cycle time of the architecture extension?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Describe how to produce a control bit to select the multiplier.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7676DE"/>
                </a:solidFill>
                <a:latin typeface="Arial"/>
                <a:ea typeface="Arial"/>
                <a:cs typeface="Arial"/>
                <a:sym typeface="Arial"/>
              </a:rPr>
              <a:t>Assign an address to the multiplier, Decode the address lines to select 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Same datapath to the register file, How to solve this ?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7676DE"/>
                </a:solidFill>
                <a:latin typeface="Arial"/>
                <a:ea typeface="Arial"/>
                <a:cs typeface="Arial"/>
                <a:sym typeface="Arial"/>
              </a:rPr>
              <a:t>Multiplexer</a:t>
            </a:r>
            <a:endParaRPr/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2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 architecture</a:t>
            </a:r>
            <a:endParaRPr/>
          </a:p>
        </p:txBody>
      </p:sp>
      <p:sp>
        <p:nvSpPr>
          <p:cNvPr id="192" name="Google Shape;192;p32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2"/>
          <p:cNvSpPr txBox="1"/>
          <p:nvPr/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Hardware solution</a:t>
            </a:r>
            <a:endParaRPr b="1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3"/>
          <p:cNvSpPr txBox="1"/>
          <p:nvPr>
            <p:ph idx="1" type="body"/>
          </p:nvPr>
        </p:nvSpPr>
        <p:spPr>
          <a:xfrm>
            <a:off x="381000" y="2438400"/>
            <a:ext cx="8305800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Rewrite the following statements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65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x &gt;&gt; n</a:t>
            </a:r>
            <a:r>
              <a:rPr b="0" i="0" lang="en-US" sz="24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0" lang="en-US" sz="24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x &lt;&lt; n (0 &lt; n &lt; 32)</a:t>
            </a:r>
            <a:endParaRPr/>
          </a:p>
          <a:p>
            <a:pPr indent="-342900" lvl="0" marL="342900" marR="0" rtl="0" algn="ct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only contain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multiplication, addition, subtraction and/or division, modulo, floor, ceil and power.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191966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r>
              <a:rPr b="0" i="0" lang="en-US" sz="26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0" marL="342900" marR="0" rtl="0" algn="ctr">
              <a:spcBef>
                <a:spcPts val="65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191966"/>
                </a:solidFill>
                <a:latin typeface="Arial"/>
                <a:ea typeface="Arial"/>
                <a:cs typeface="Arial"/>
                <a:sym typeface="Arial"/>
              </a:rPr>
              <a:t>x &gt;&gt; n = floor( x / 2 ^n )</a:t>
            </a:r>
            <a:br>
              <a:rPr b="0" i="0" lang="en-US" sz="2600" u="none" cap="none" strike="noStrike">
                <a:solidFill>
                  <a:srgbClr val="1919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600" u="none" cap="none" strike="noStrike">
                <a:solidFill>
                  <a:srgbClr val="191966"/>
                </a:solidFill>
                <a:latin typeface="Arial"/>
                <a:ea typeface="Arial"/>
                <a:cs typeface="Arial"/>
                <a:sym typeface="Arial"/>
              </a:rPr>
              <a:t>x &lt;&lt; n = x * 2 ^n</a:t>
            </a:r>
            <a:endParaRPr b="0" i="0" sz="2600" u="none" cap="none" strike="noStrike">
              <a:solidFill>
                <a:srgbClr val="1919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3"/>
          <p:cNvSpPr txBox="1"/>
          <p:nvPr>
            <p:ph idx="11" type="ftr"/>
          </p:nvPr>
        </p:nvSpPr>
        <p:spPr>
          <a:xfrm>
            <a:off x="5334000" y="6324600"/>
            <a:ext cx="2433638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 architecture</a:t>
            </a:r>
            <a:endParaRPr/>
          </a:p>
        </p:txBody>
      </p:sp>
      <p:sp>
        <p:nvSpPr>
          <p:cNvPr id="201" name="Google Shape;201;p33"/>
          <p:cNvSpPr txBox="1"/>
          <p:nvPr>
            <p:ph idx="12" type="sldNum"/>
          </p:nvPr>
        </p:nvSpPr>
        <p:spPr>
          <a:xfrm>
            <a:off x="8001000" y="6324600"/>
            <a:ext cx="52863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3"/>
          <p:cNvSpPr txBox="1"/>
          <p:nvPr/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multiplication and a shift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Single Cycle pipe-line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4"/>
          <p:cNvSpPr txBox="1"/>
          <p:nvPr>
            <p:ph idx="1" type="body"/>
          </p:nvPr>
        </p:nvSpPr>
        <p:spPr>
          <a:xfrm>
            <a:off x="685800" y="2514600"/>
            <a:ext cx="7386638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Addition.wasm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 = totally useless</a:t>
            </a:r>
            <a:endParaRPr/>
          </a:p>
          <a:p>
            <a:pPr indent="-4572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Output of registers too late</a:t>
            </a:r>
            <a:endParaRPr/>
          </a:p>
          <a:p>
            <a:pPr indent="-3302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Addition-incorrect.wasm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Correct result from ALU but not written in register</a:t>
            </a:r>
            <a:endParaRPr/>
          </a:p>
          <a:p>
            <a:pPr indent="-4572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Solution: add two NOPS delay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5"/>
          <p:cNvSpPr/>
          <p:nvPr/>
        </p:nvSpPr>
        <p:spPr>
          <a:xfrm>
            <a:off x="381000" y="2057400"/>
            <a:ext cx="8610600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.data	MyRegisters:	REGISTERS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0:	WORD	zero	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1:	WORD	temp	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C0C0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# Input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16:	WORD	s0	123456789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C0C0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# Magic number, calculated by hackersdelight.org/magic.htm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23:	WORD	s7	0xCCCCCCCD</a:t>
            </a:r>
            <a:endParaRPr sz="1200">
              <a:solidFill>
                <a:srgbClr val="0C0C0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C0C0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	# (s1) = (s0) / 10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C0C0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	# Algorithm based on https://cboard.cprogramming.com/c-programming/128093-there-standard-function-12.html#post958170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C0C0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	# (s1,_) = (s0) * magic(s7)  // Perform magic multiplication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	MULT	$s0,	$s7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	MFHI	$s1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C0C0C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	# (t0) &gt;&gt; 3  // Perform magic shift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C0C0C"/>
                </a:solidFill>
                <a:latin typeface="Consolas"/>
                <a:ea typeface="Consolas"/>
                <a:cs typeface="Consolas"/>
                <a:sym typeface="Consolas"/>
              </a:rPr>
              <a:t>	SRL	$s1,	$s1,	3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6"/>
          <p:cNvSpPr txBox="1"/>
          <p:nvPr>
            <p:ph type="title"/>
          </p:nvPr>
        </p:nvSpPr>
        <p:spPr>
          <a:xfrm>
            <a:off x="685800" y="1295400"/>
            <a:ext cx="7386638" cy="83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Review Lab exercises – week 3</a:t>
            </a:r>
            <a:b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6"/>
          <p:cNvSpPr txBox="1"/>
          <p:nvPr>
            <p:ph idx="1" type="body"/>
          </p:nvPr>
        </p:nvSpPr>
        <p:spPr>
          <a:xfrm>
            <a:off x="685800" y="2514600"/>
            <a:ext cx="7386638" cy="3348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Questions ?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