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3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55564-F83A-48B3-95E9-CE1E38D183A3}" type="datetimeFigureOut">
              <a:rPr lang="nl-NL" smtClean="0"/>
              <a:t>9-1-2020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E14B1-2DB5-4A99-9B21-DFD33A1788D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649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622C5-876C-4E20-BAFE-275741DBDB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Grammatical relations in qiang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230D3-B5DF-461E-ABDA-60C539A61B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By Stijn Marsman</a:t>
            </a:r>
            <a:br>
              <a:rPr lang="nl-NL" dirty="0"/>
            </a:br>
            <a:r>
              <a:rPr lang="nl-NL" dirty="0"/>
              <a:t>10/01/2020</a:t>
            </a:r>
          </a:p>
        </p:txBody>
      </p:sp>
    </p:spTree>
    <p:extLst>
      <p:ext uri="{BB962C8B-B14F-4D97-AF65-F5344CB8AC3E}">
        <p14:creationId xmlns:p14="http://schemas.microsoft.com/office/powerpoint/2010/main" val="348715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7F212-C72A-428D-86A8-A08AE6CBDC4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nl-NL" dirty="0"/>
              <a:t>PReface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05938-BD70-41F5-895D-266DEE63F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LaPolla and Huang (2003)</a:t>
            </a:r>
          </a:p>
          <a:p>
            <a:r>
              <a:rPr lang="nl-NL" sz="2400" dirty="0"/>
              <a:t>Several unique glossing terms:</a:t>
            </a:r>
            <a:br>
              <a:rPr lang="nl-NL" sz="2400" dirty="0"/>
            </a:br>
            <a:r>
              <a:rPr lang="nl-NL" sz="2400" dirty="0"/>
              <a:t>DIR: </a:t>
            </a:r>
            <a:r>
              <a:rPr lang="nl-NL" sz="2400" i="1" dirty="0"/>
              <a:t> directional prefix</a:t>
            </a:r>
            <a:br>
              <a:rPr lang="nl-NL" sz="2400" dirty="0"/>
            </a:br>
            <a:r>
              <a:rPr lang="nl-NL" sz="2400" dirty="0"/>
              <a:t>CSM:  </a:t>
            </a:r>
            <a:r>
              <a:rPr lang="nl-NL" sz="2400" i="1" dirty="0"/>
              <a:t>change of state marker</a:t>
            </a:r>
            <a:br>
              <a:rPr lang="nl-NL" sz="2400" dirty="0"/>
            </a:br>
            <a:r>
              <a:rPr lang="nl-NL" sz="2400" dirty="0"/>
              <a:t>U: </a:t>
            </a:r>
            <a:r>
              <a:rPr lang="nl-NL" sz="2400" i="1" dirty="0"/>
              <a:t>bound non-actor marker</a:t>
            </a:r>
            <a:endParaRPr lang="nl-NL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52B046-DFD2-4AF4-937D-13D2FEBC8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085" y="2479750"/>
            <a:ext cx="5234915" cy="444967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62D4BB8-52B8-45F3-941A-CE6CEDB672ED}"/>
              </a:ext>
            </a:extLst>
          </p:cNvPr>
          <p:cNvSpPr/>
          <p:nvPr/>
        </p:nvSpPr>
        <p:spPr>
          <a:xfrm>
            <a:off x="9614516" y="5131293"/>
            <a:ext cx="275207" cy="2663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71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AA73AF-C9D9-4AE2-AF30-3D843CBF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QIANG PRONOMINAL NOUN PHRASES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84B3A2C-34CB-4605-B896-D0656760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Identical cases and case markers as nouns (LaPolla &amp; Huang, 2003, p. 51)</a:t>
            </a:r>
          </a:p>
          <a:p>
            <a:r>
              <a:rPr lang="nl-NL" dirty="0"/>
              <a:t>No inherent morphological differences semantic roles</a:t>
            </a:r>
          </a:p>
          <a:p>
            <a:r>
              <a:rPr lang="nl-NL" dirty="0"/>
              <a:t>Example sentences including pronominal heads</a:t>
            </a:r>
          </a:p>
          <a:p>
            <a:r>
              <a:rPr lang="nl-NL" dirty="0"/>
              <a:t>Grammatical relations for nouns and pronouns will be identical</a:t>
            </a:r>
          </a:p>
          <a:p>
            <a:r>
              <a:rPr lang="nl-NL" dirty="0"/>
              <a:t>Will be equated with nominal noun phrases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2128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EF3A24-D6E6-4588-AD5B-55ADE832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QIANG (PRO)NOMINAL NOUN PHRASES:</a:t>
            </a:r>
            <a:br>
              <a:rPr lang="nl-NL" dirty="0"/>
            </a:br>
            <a:r>
              <a:rPr lang="nl-NL" dirty="0"/>
              <a:t>intransitive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24AD80-EE2A-4448-BD4C-B9876673D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Semantics/pragmatics expressed through (LaPolla &amp; Huang, 2003, p. 71):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Word order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Postpositions</a:t>
            </a:r>
          </a:p>
          <a:p>
            <a:r>
              <a:rPr lang="nl-NL" dirty="0"/>
              <a:t>Two semantic roles: </a:t>
            </a:r>
            <a:r>
              <a:rPr lang="nl-NL" i="1" dirty="0"/>
              <a:t>agent</a:t>
            </a:r>
            <a:r>
              <a:rPr lang="nl-NL" dirty="0"/>
              <a:t> (actor/experiencer) &amp; </a:t>
            </a:r>
            <a:r>
              <a:rPr lang="nl-NL" i="1" dirty="0"/>
              <a:t>patient</a:t>
            </a:r>
            <a:r>
              <a:rPr lang="nl-NL" dirty="0"/>
              <a:t> (undergoer)</a:t>
            </a:r>
          </a:p>
          <a:p>
            <a:r>
              <a:rPr lang="nl-NL" dirty="0"/>
              <a:t>Semantive marker </a:t>
            </a:r>
            <a:r>
              <a:rPr lang="nl-NL" i="1" dirty="0"/>
              <a:t>–wu </a:t>
            </a:r>
            <a:r>
              <a:rPr lang="nl-NL" dirty="0"/>
              <a:t>for agentive arguments</a:t>
            </a:r>
          </a:p>
          <a:p>
            <a:r>
              <a:rPr lang="nl-NL" dirty="0"/>
              <a:t>Semantive marker </a:t>
            </a:r>
            <a:r>
              <a:rPr lang="nl-NL" i="1" dirty="0"/>
              <a:t>–da </a:t>
            </a:r>
            <a:r>
              <a:rPr lang="nl-NL" dirty="0"/>
              <a:t>(dative case ending) for patientive arguments</a:t>
            </a:r>
          </a:p>
          <a:p>
            <a:r>
              <a:rPr lang="nl-NL" u="sng" dirty="0"/>
              <a:t>Disallowed</a:t>
            </a:r>
            <a:r>
              <a:rPr lang="nl-NL" dirty="0"/>
              <a:t> in intransitive clauses</a:t>
            </a:r>
          </a:p>
          <a:p>
            <a:r>
              <a:rPr lang="nl-NL" i="1" dirty="0"/>
              <a:t>Clause-initial topic position </a:t>
            </a:r>
            <a:r>
              <a:rPr lang="nl-NL" dirty="0">
                <a:sym typeface="Wingdings" panose="05000000000000000000" pitchFamily="2" charset="2"/>
              </a:rPr>
              <a:t> single argument, before the verb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548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EBD67-2DD4-4D84-8CE2-8EE95934F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02" y="2278532"/>
            <a:ext cx="4270248" cy="704087"/>
          </a:xfrm>
        </p:spPr>
        <p:txBody>
          <a:bodyPr>
            <a:normAutofit fontScale="85000" lnSpcReduction="10000"/>
          </a:bodyPr>
          <a:lstStyle/>
          <a:p>
            <a:r>
              <a:rPr lang="nl-NL" dirty="0"/>
              <a:t>EXAMPLEs (1), (2) and (3)</a:t>
            </a:r>
            <a:br>
              <a:rPr lang="nl-NL" dirty="0"/>
            </a:br>
            <a:r>
              <a:rPr lang="nl-NL" dirty="0"/>
              <a:t>(Lapolla &amp; huang, 2003, p. 75, p. 120)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0289DC-2769-4D28-9BA2-BB21A2FDC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5421" y="2796466"/>
            <a:ext cx="5246703" cy="4190259"/>
          </a:xfrm>
        </p:spPr>
        <p:txBody>
          <a:bodyPr>
            <a:normAutofit fontScale="92500" lnSpcReduction="20000"/>
          </a:bodyPr>
          <a:lstStyle/>
          <a:p>
            <a:endParaRPr lang="en-GB" sz="1900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(1) Agentive intransitive clause with pronominal head:</a:t>
            </a:r>
            <a:endParaRPr lang="nl-NL" sz="1900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the:       thə-ʁɑ            ʁlu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3SG     water-LOC      swim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‘’He is swimming in the river.’’</a:t>
            </a:r>
          </a:p>
          <a:p>
            <a:pPr marL="0" indent="0">
              <a:buNone/>
            </a:pPr>
            <a:endParaRPr lang="en-GB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(2) Agentive intransitive clause with nominal head:</a:t>
            </a:r>
            <a:endParaRPr lang="nl-NL" sz="1900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ʐɑwɑ	ɦo-ɣlu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stone           DIR-roll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‘’The stone rolled down’’.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br>
              <a:rPr lang="en-GB" dirty="0"/>
            </a:br>
            <a:br>
              <a:rPr lang="en-GB" dirty="0"/>
            </a:b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1D3E18-67F8-49E5-A84A-FDF55D5D9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8315" y="3143250"/>
            <a:ext cx="5406841" cy="3714750"/>
          </a:xfrm>
        </p:spPr>
        <p:txBody>
          <a:bodyPr>
            <a:normAutofit fontScale="92500" lnSpcReduction="20000"/>
          </a:bodyPr>
          <a:lstStyle/>
          <a:p>
            <a:r>
              <a:rPr lang="nl-NL" sz="1900" dirty="0"/>
              <a:t>No marking on the or </a:t>
            </a:r>
            <a:r>
              <a:rPr lang="en-GB" dirty="0"/>
              <a:t>S</a:t>
            </a:r>
            <a:r>
              <a:rPr lang="en-GB" b="1" baseline="-25000" dirty="0"/>
              <a:t>a</a:t>
            </a:r>
            <a:r>
              <a:rPr lang="en-GB" baseline="-25000" dirty="0"/>
              <a:t> </a:t>
            </a:r>
            <a:r>
              <a:rPr lang="nl-NL" dirty="0"/>
              <a:t>or</a:t>
            </a:r>
            <a:r>
              <a:rPr lang="en-GB" baseline="-25000" dirty="0"/>
              <a:t> </a:t>
            </a:r>
            <a:r>
              <a:rPr lang="en-GB" dirty="0" err="1"/>
              <a:t>S</a:t>
            </a:r>
            <a:r>
              <a:rPr lang="en-GB" b="1" baseline="-25000" dirty="0" err="1"/>
              <a:t>p</a:t>
            </a:r>
            <a:endParaRPr lang="nl-NL" sz="1900" b="1" i="1" dirty="0"/>
          </a:p>
          <a:p>
            <a:r>
              <a:rPr lang="nl-NL" sz="1900" dirty="0"/>
              <a:t>No semantic markers </a:t>
            </a:r>
          </a:p>
          <a:p>
            <a:r>
              <a:rPr lang="nl-NL" sz="1900" dirty="0"/>
              <a:t>Example (1) includes a locational postposition</a:t>
            </a:r>
          </a:p>
          <a:p>
            <a:endParaRPr lang="nl-NL" sz="1900" dirty="0"/>
          </a:p>
          <a:p>
            <a:pPr marL="0" indent="0">
              <a:buNone/>
            </a:pPr>
            <a:endParaRPr lang="nl-NL" dirty="0"/>
          </a:p>
          <a:p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(3) Non-agentive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intransitive clause:</a:t>
            </a:r>
            <a:endParaRPr lang="nl-NL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</a:t>
            </a:r>
            <a:b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	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khuɑʁl-le:	        die-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ʂe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      puppy-DEF-CLF         DIR-die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                ‘’The puppy died.’’</a:t>
            </a:r>
            <a:endParaRPr lang="nl-NL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endParaRPr lang="nl-NL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CEFE19-2BCB-4666-83A1-450F5EF754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Clues so far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089D6-9AAD-4AF8-8DFF-4670AD3C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QIANG (PRO)NOMINAL NOUN PHRASES:</a:t>
            </a:r>
            <a:br>
              <a:rPr lang="nl-NL" dirty="0"/>
            </a:br>
            <a:r>
              <a:rPr lang="nl-NL" dirty="0"/>
              <a:t>intransitive</a:t>
            </a:r>
          </a:p>
        </p:txBody>
      </p:sp>
    </p:spTree>
    <p:extLst>
      <p:ext uri="{BB962C8B-B14F-4D97-AF65-F5344CB8AC3E}">
        <p14:creationId xmlns:p14="http://schemas.microsoft.com/office/powerpoint/2010/main" val="984690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EBD67-2DD4-4D84-8CE2-8EE95934F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82" y="2224433"/>
            <a:ext cx="4270248" cy="704087"/>
          </a:xfrm>
        </p:spPr>
        <p:txBody>
          <a:bodyPr>
            <a:normAutofit fontScale="85000" lnSpcReduction="10000"/>
          </a:bodyPr>
          <a:lstStyle/>
          <a:p>
            <a:r>
              <a:rPr lang="nl-NL" dirty="0"/>
              <a:t>EXAMPLEs (2) and (4) </a:t>
            </a:r>
          </a:p>
          <a:p>
            <a:r>
              <a:rPr lang="nl-NL" dirty="0"/>
              <a:t>(Lapolla &amp; huang, 2003, p. 77, p. 120)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0289DC-2769-4D28-9BA2-BB21A2FDC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982" y="2745697"/>
            <a:ext cx="5246703" cy="4509855"/>
          </a:xfrm>
        </p:spPr>
        <p:txBody>
          <a:bodyPr>
            <a:normAutofit fontScale="92500" lnSpcReduction="20000"/>
          </a:bodyPr>
          <a:lstStyle/>
          <a:p>
            <a:endParaRPr lang="en-GB" sz="1900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(2) Clause with transitive verb</a:t>
            </a:r>
          </a:p>
          <a:p>
            <a:pPr marL="0" indent="0">
              <a:buNone/>
            </a:pP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ʐɑwɑ	ɦo-ɣlu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stone         DIR-roll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‘’The stone rolled down’’.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endParaRPr lang="en-GB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GB" sz="19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GB" sz="19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(4) Clause with transitive verb: </a:t>
            </a:r>
          </a:p>
          <a:p>
            <a:pPr marL="0" indent="0">
              <a:buNone/>
            </a:pP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qɑ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	   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khumtsi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	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topu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-ɑ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1SG      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Khumtsi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     like-1SG</a:t>
            </a: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  ‘’I like </a:t>
            </a:r>
            <a:r>
              <a:rPr lang="en-GB" sz="19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Khumtsi</a:t>
            </a:r>
            <a: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.’’</a:t>
            </a:r>
          </a:p>
          <a:p>
            <a:pPr marL="0" indent="0">
              <a:buNone/>
            </a:pPr>
            <a:br>
              <a:rPr lang="en-GB" sz="19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br>
              <a:rPr lang="en-GB" dirty="0"/>
            </a:br>
            <a:br>
              <a:rPr lang="en-GB" dirty="0"/>
            </a:b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1D3E18-67F8-49E5-A84A-FDF55D5D9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8315" y="3143250"/>
            <a:ext cx="5406841" cy="3714750"/>
          </a:xfrm>
        </p:spPr>
        <p:txBody>
          <a:bodyPr>
            <a:normAutofit fontScale="92500" lnSpcReduction="20000"/>
          </a:bodyPr>
          <a:lstStyle/>
          <a:p>
            <a:r>
              <a:rPr lang="nl-NL" sz="1900" dirty="0"/>
              <a:t>No marking on the or </a:t>
            </a:r>
            <a:r>
              <a:rPr lang="en-GB" sz="1900" dirty="0"/>
              <a:t>S</a:t>
            </a:r>
            <a:r>
              <a:rPr lang="en-GB" sz="1900" b="1" baseline="-25000" dirty="0"/>
              <a:t>a</a:t>
            </a:r>
            <a:r>
              <a:rPr lang="en-GB" sz="1900" baseline="-25000" dirty="0"/>
              <a:t> </a:t>
            </a:r>
            <a:r>
              <a:rPr lang="nl-NL" sz="1900" dirty="0"/>
              <a:t>or</a:t>
            </a:r>
            <a:r>
              <a:rPr lang="en-GB" sz="1900" baseline="-25000" dirty="0"/>
              <a:t> </a:t>
            </a:r>
            <a:r>
              <a:rPr lang="en-GB" sz="1900" dirty="0" err="1"/>
              <a:t>S</a:t>
            </a:r>
            <a:r>
              <a:rPr lang="en-GB" sz="1900" b="1" baseline="-25000" dirty="0" err="1"/>
              <a:t>p</a:t>
            </a:r>
            <a:r>
              <a:rPr lang="en-GB" sz="1900" dirty="0"/>
              <a:t>, see example (1)</a:t>
            </a:r>
            <a:endParaRPr lang="nl-NL" sz="1900" dirty="0"/>
          </a:p>
          <a:p>
            <a:r>
              <a:rPr lang="en-GB" sz="1900" dirty="0"/>
              <a:t>No marking on the A or P either, see example (2)</a:t>
            </a:r>
          </a:p>
          <a:p>
            <a:r>
              <a:rPr lang="en-GB" sz="1900" dirty="0"/>
              <a:t>Actor-(Recipient/Goal)-</a:t>
            </a:r>
            <a:r>
              <a:rPr lang="en-GB" sz="1900" dirty="0" err="1"/>
              <a:t>Undergoer</a:t>
            </a:r>
            <a:r>
              <a:rPr lang="en-GB" sz="1900" dirty="0"/>
              <a:t>-Verb </a:t>
            </a:r>
            <a:br>
              <a:rPr lang="en-GB" sz="1900" dirty="0"/>
            </a:br>
            <a:r>
              <a:rPr lang="en-GB" sz="1900" dirty="0"/>
              <a:t>(</a:t>
            </a:r>
            <a:r>
              <a:rPr lang="nl-NL" sz="2000" dirty="0"/>
              <a:t>Lapolla &amp; Huang, 2003, p. 76)</a:t>
            </a:r>
            <a:endParaRPr lang="en-GB" sz="19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CEFE19-2BCB-4666-83A1-450F5EF754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Case Solved: Neutralization?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089D6-9AAD-4AF8-8DFF-4670AD3C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QIANG (PRO)NOMINAL NOUN PHRASES:</a:t>
            </a:r>
            <a:br>
              <a:rPr lang="nl-NL" dirty="0"/>
            </a:br>
            <a:r>
              <a:rPr lang="nl-NL" dirty="0"/>
              <a:t>intransitive</a:t>
            </a:r>
          </a:p>
        </p:txBody>
      </p:sp>
    </p:spTree>
    <p:extLst>
      <p:ext uri="{BB962C8B-B14F-4D97-AF65-F5344CB8AC3E}">
        <p14:creationId xmlns:p14="http://schemas.microsoft.com/office/powerpoint/2010/main" val="173803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6234-9D47-468A-B451-A7C824CC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2C3B8-95E5-4840-9B6C-31B7BF8DF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458511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75</TotalTime>
  <Words>288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Lucida Sans Unicode</vt:lpstr>
      <vt:lpstr>Parcel</vt:lpstr>
      <vt:lpstr>Grammatical relations in qiang</vt:lpstr>
      <vt:lpstr>PReface</vt:lpstr>
      <vt:lpstr>QIANG PRONOMINAL NOUN PHRASES</vt:lpstr>
      <vt:lpstr>QIANG (PRO)NOMINAL NOUN PHRASES: intransitive</vt:lpstr>
      <vt:lpstr>QIANG (PRO)NOMINAL NOUN PHRASES: intransitive</vt:lpstr>
      <vt:lpstr>QIANG (PRO)NOMINAL NOUN PHRASES: intransitive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Grammatical relations in qiang</dc:title>
  <dc:creator>Stijn</dc:creator>
  <cp:lastModifiedBy>Stijn</cp:lastModifiedBy>
  <cp:revision>10</cp:revision>
  <dcterms:created xsi:type="dcterms:W3CDTF">2020-01-09T20:51:17Z</dcterms:created>
  <dcterms:modified xsi:type="dcterms:W3CDTF">2020-01-09T22:06:56Z</dcterms:modified>
</cp:coreProperties>
</file>